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2" r:id="rId1"/>
  </p:sldMasterIdLst>
  <p:notesMasterIdLst>
    <p:notesMasterId r:id="rId25"/>
  </p:notesMasterIdLst>
  <p:sldIdLst>
    <p:sldId id="375" r:id="rId2"/>
    <p:sldId id="381" r:id="rId3"/>
    <p:sldId id="385" r:id="rId4"/>
    <p:sldId id="386" r:id="rId5"/>
    <p:sldId id="387" r:id="rId6"/>
    <p:sldId id="437" r:id="rId7"/>
    <p:sldId id="435" r:id="rId8"/>
    <p:sldId id="428" r:id="rId9"/>
    <p:sldId id="432" r:id="rId10"/>
    <p:sldId id="429" r:id="rId11"/>
    <p:sldId id="433" r:id="rId12"/>
    <p:sldId id="395" r:id="rId13"/>
    <p:sldId id="393" r:id="rId14"/>
    <p:sldId id="427" r:id="rId15"/>
    <p:sldId id="396" r:id="rId16"/>
    <p:sldId id="436" r:id="rId17"/>
    <p:sldId id="438" r:id="rId18"/>
    <p:sldId id="440" r:id="rId19"/>
    <p:sldId id="439" r:id="rId20"/>
    <p:sldId id="441" r:id="rId21"/>
    <p:sldId id="442" r:id="rId22"/>
    <p:sldId id="434" r:id="rId23"/>
    <p:sldId id="384" r:id="rId24"/>
  </p:sldIdLst>
  <p:sldSz cx="9144000" cy="6858000" type="screen4x3"/>
  <p:notesSz cx="6797675" cy="9926638"/>
  <p:embeddedFontLs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9D9D9"/>
    <a:srgbClr val="212529"/>
    <a:srgbClr val="FFFFFF"/>
    <a:srgbClr val="F9F9F9"/>
    <a:srgbClr val="2A9250"/>
    <a:srgbClr val="DF4B42"/>
    <a:srgbClr val="E63246"/>
    <a:srgbClr val="55B432"/>
    <a:srgbClr val="874BA0"/>
    <a:srgbClr val="4B6EB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4" autoAdjust="0"/>
    <p:restoredTop sz="92430" autoAdjust="0"/>
  </p:normalViewPr>
  <p:slideViewPr>
    <p:cSldViewPr>
      <p:cViewPr varScale="1">
        <p:scale>
          <a:sx n="88" d="100"/>
          <a:sy n="88" d="100"/>
        </p:scale>
        <p:origin x="-1411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73E7F-7578-4DD4-82FD-40C24D6EA17C}" type="datetimeFigureOut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04A8-8E84-4CDF-9B92-36B2179632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03956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143897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0441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0441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04416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0441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0441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0441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0D80-164F-4ECE-A815-4FDD83F9BCA5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085210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90CD5-AEFD-4FB0-8E05-A24BD20C7889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03682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A9A4-3005-430B-8AC7-63EFCE895077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04938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8CD6-BB20-4C52-B81D-B7785C33963A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79664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B67C-FD54-4096-A385-8F8657C73047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4071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76E6-C242-4724-A575-17A3D2DBE5B9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63905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084D-7615-4765-BEBB-FC2ADD0D2DA6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3742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03A1-BF28-48BC-9995-A08902293C2F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3042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2774-8C0E-4227-8A4F-13D7074C7957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4707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009E-B0BA-40F4-9409-BAD477F7AA27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2862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Чтобы добавить рисунок, перетащите его на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8B98-2144-49DA-A188-3A9AAE81BE8F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8593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E7E8C-EA9C-421C-A5E1-3533048FB457}" type="datetime1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08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55576" y="764704"/>
            <a:ext cx="7127328" cy="49679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Gilroy ExtraBold" pitchFamily="50" charset="-52"/>
              </a:rPr>
              <a:t>Информационный портал </a:t>
            </a:r>
            <a:r>
              <a:rPr lang="en-US" sz="2800" dirty="0">
                <a:solidFill>
                  <a:schemeClr val="bg1"/>
                </a:solidFill>
                <a:latin typeface="Gilroy ExtraBold" pitchFamily="50" charset="-52"/>
              </a:rPr>
              <a:t>“E-</a:t>
            </a:r>
            <a:r>
              <a:rPr lang="ru-RU" sz="2800" dirty="0" smtClean="0">
                <a:solidFill>
                  <a:schemeClr val="bg1"/>
                </a:solidFill>
                <a:latin typeface="Gilroy ExtraBold" pitchFamily="50" charset="-52"/>
              </a:rPr>
              <a:t>Занятость</a:t>
            </a:r>
            <a:r>
              <a:rPr lang="en-US" sz="2800" dirty="0" smtClean="0">
                <a:solidFill>
                  <a:schemeClr val="bg1"/>
                </a:solidFill>
                <a:latin typeface="Gilroy ExtraBold" pitchFamily="50" charset="-52"/>
              </a:rPr>
              <a:t>”</a:t>
            </a:r>
            <a:endParaRPr lang="ru-RU" sz="2800" dirty="0">
              <a:solidFill>
                <a:schemeClr val="bg1"/>
              </a:solidFill>
              <a:latin typeface="Gilroy SemiBold" pitchFamily="50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19" r="15048" b="26743"/>
          <a:stretch>
            <a:fillRect/>
          </a:stretch>
        </p:blipFill>
        <p:spPr>
          <a:xfrm>
            <a:off x="2915816" y="5517232"/>
            <a:ext cx="720080" cy="72008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3635896" y="5517232"/>
            <a:ext cx="2160240" cy="720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anose="020B0500000000000000" pitchFamily="34" charset="0"/>
              <a:buNone/>
              <a:tabLst/>
              <a:defRPr/>
            </a:pPr>
            <a:r>
              <a:rPr kumimoji="0" lang="en-US" altLang="ru-RU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E-</a:t>
            </a:r>
            <a:r>
              <a:rPr kumimoji="0" lang="ru-RU" altLang="ru-RU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Занятость</a:t>
            </a:r>
            <a:endParaRPr kumimoji="0" lang="ru-RU" altLang="ru-RU" sz="2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64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5" name="Заголовок 2"/>
          <p:cNvSpPr txBox="1">
            <a:spLocks/>
          </p:cNvSpPr>
          <p:nvPr/>
        </p:nvSpPr>
        <p:spPr>
          <a:xfrm>
            <a:off x="899592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latin typeface="Gilroy ExtraBold" pitchFamily="50" charset="-52"/>
                <a:cs typeface="Arial"/>
              </a:rPr>
              <a:t>Информация об отчетах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899592" y="980728"/>
            <a:ext cx="7632848" cy="388843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sz="1800" b="1" dirty="0">
                <a:latin typeface="Gilroy Light" pitchFamily="50" charset="-52"/>
              </a:rPr>
              <a:t>Отчет «Охват дополнительным образованием по обучающимся»</a:t>
            </a:r>
            <a:endParaRPr lang="ru-RU" sz="1800" dirty="0">
              <a:latin typeface="Gilroy Light" pitchFamily="50" charset="-52"/>
            </a:endParaRPr>
          </a:p>
          <a:p>
            <a:pPr marL="0" indent="0">
              <a:buNone/>
            </a:pPr>
            <a:r>
              <a:rPr lang="ru-RU" sz="1800" dirty="0">
                <a:latin typeface="Gilroy Light" pitchFamily="50" charset="-52"/>
              </a:rPr>
              <a:t>Данный отчет доступен пользователям с ролью «Администрация», «Директор».</a:t>
            </a:r>
          </a:p>
          <a:p>
            <a:pPr marL="0" indent="0">
              <a:buNone/>
            </a:pPr>
            <a:r>
              <a:rPr lang="ru-RU" sz="1800" dirty="0">
                <a:latin typeface="Gilroy Light" pitchFamily="50" charset="-52"/>
              </a:rPr>
              <a:t>В качестве результата формируется отчет, о посещении обучающимся спортивных секций, кружков, творческих объединений, с указанием образовательных организаций, а также дней и времени занятий.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4AEABA95-B0A0-4F44-9110-AC8311351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0" t="48889" r="27520" b="4444"/>
          <a:stretch>
            <a:fillRect/>
          </a:stretch>
        </p:blipFill>
        <p:spPr>
          <a:xfrm>
            <a:off x="251520" y="3356992"/>
            <a:ext cx="8754114" cy="266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19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5" name="Заголовок 2"/>
          <p:cNvSpPr txBox="1">
            <a:spLocks/>
          </p:cNvSpPr>
          <p:nvPr/>
        </p:nvSpPr>
        <p:spPr>
          <a:xfrm>
            <a:off x="899592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latin typeface="Gilroy ExtraBold" pitchFamily="50" charset="-52"/>
                <a:cs typeface="Arial"/>
              </a:rPr>
              <a:t>Информация об отчетах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899592" y="980728"/>
            <a:ext cx="7725544" cy="388843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sz="1800" b="1" dirty="0" smtClean="0">
                <a:latin typeface="Gilroy Light" pitchFamily="50" charset="-52"/>
              </a:rPr>
              <a:t>Отчет </a:t>
            </a:r>
            <a:r>
              <a:rPr lang="ru-RU" sz="1800" b="1" dirty="0">
                <a:latin typeface="Gilroy Light" pitchFamily="50" charset="-52"/>
              </a:rPr>
              <a:t>«Традиционные мероприятия»</a:t>
            </a:r>
            <a:endParaRPr lang="ru-RU" sz="1800" dirty="0">
              <a:latin typeface="Gilroy Light" pitchFamily="50" charset="-52"/>
            </a:endParaRPr>
          </a:p>
          <a:p>
            <a:pPr marL="0" indent="0">
              <a:buNone/>
            </a:pPr>
            <a:r>
              <a:rPr lang="ru-RU" sz="1800" dirty="0">
                <a:latin typeface="Gilroy Light" pitchFamily="50" charset="-52"/>
              </a:rPr>
              <a:t>Данный отчет доступен пользователям с ролью «Администрация», «Директор».</a:t>
            </a:r>
          </a:p>
          <a:p>
            <a:pPr marL="0" indent="0">
              <a:buNone/>
            </a:pPr>
            <a:r>
              <a:rPr lang="ru-RU" sz="1800" dirty="0">
                <a:latin typeface="Gilroy Light" pitchFamily="50" charset="-52"/>
              </a:rPr>
              <a:t>В качестве результата формируется отчет по всем мероприятиям.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59D34418-2181-449F-9ADC-F2CC3CC68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7" t="38479" r="2239"/>
          <a:stretch>
            <a:fillRect/>
          </a:stretch>
        </p:blipFill>
        <p:spPr>
          <a:xfrm>
            <a:off x="0" y="2564904"/>
            <a:ext cx="9144000" cy="31177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179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Заголовок 2"/>
          <p:cNvSpPr txBox="1">
            <a:spLocks/>
          </p:cNvSpPr>
          <p:nvPr/>
        </p:nvSpPr>
        <p:spPr>
          <a:xfrm>
            <a:off x="899592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latin typeface="Gilroy ExtraBold" pitchFamily="50" charset="-52"/>
                <a:cs typeface="Arial"/>
              </a:rPr>
              <a:t>Основные функции сайта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99592" y="1340768"/>
            <a:ext cx="7797552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smtClean="0"/>
              <a:t>Создание </a:t>
            </a:r>
            <a:r>
              <a:rPr lang="ru-RU" sz="1800" dirty="0"/>
              <a:t>отчетов об учениках и их посещаемости.</a:t>
            </a:r>
            <a:endParaRPr lang="en-US" sz="1800" dirty="0"/>
          </a:p>
          <a:p>
            <a:r>
              <a:rPr lang="ru-RU" sz="1800" dirty="0"/>
              <a:t>Экспорт </a:t>
            </a:r>
            <a:r>
              <a:rPr lang="ru-RU" sz="1800" dirty="0" smtClean="0"/>
              <a:t>отчетов</a:t>
            </a:r>
            <a:endParaRPr lang="en-US" sz="1800" dirty="0" smtClean="0"/>
          </a:p>
          <a:p>
            <a:r>
              <a:rPr lang="ru-RU" sz="1800" dirty="0" smtClean="0"/>
              <a:t>Импорт данных из внешних </a:t>
            </a:r>
            <a:r>
              <a:rPr lang="en-US" sz="1800" dirty="0" smtClean="0"/>
              <a:t>.</a:t>
            </a:r>
            <a:r>
              <a:rPr lang="en-US" sz="1800" dirty="0" err="1" smtClean="0"/>
              <a:t>xls</a:t>
            </a:r>
            <a:r>
              <a:rPr lang="en-US" sz="1800" dirty="0" smtClean="0"/>
              <a:t>(.</a:t>
            </a:r>
            <a:r>
              <a:rPr lang="en-US" sz="1800" dirty="0" err="1" smtClean="0"/>
              <a:t>xlsx</a:t>
            </a:r>
            <a:r>
              <a:rPr lang="en-US" sz="1800" dirty="0" smtClean="0"/>
              <a:t>) </a:t>
            </a:r>
            <a:r>
              <a:rPr lang="ru-RU" sz="1800" dirty="0" smtClean="0"/>
              <a:t>файлов</a:t>
            </a:r>
            <a:endParaRPr lang="ru-RU" sz="1800" dirty="0"/>
          </a:p>
          <a:p>
            <a:endParaRPr lang="ru-RU" sz="1800" dirty="0"/>
          </a:p>
          <a:p>
            <a:pPr fontAlgn="base"/>
            <a:endParaRPr lang="ru-RU" sz="1800" dirty="0"/>
          </a:p>
          <a:p>
            <a:pPr marL="0" indent="0" fontAlgn="base">
              <a:buNone/>
            </a:pPr>
            <a:endParaRPr lang="en-US" sz="1800" dirty="0"/>
          </a:p>
          <a:p>
            <a:pPr marL="0" indent="0" fontAlgn="base">
              <a:buNone/>
            </a:pPr>
            <a:endParaRPr lang="ru-RU" sz="1800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899592" y="503759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337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67544" y="2924944"/>
            <a:ext cx="3456384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ru-RU" sz="1800" dirty="0" smtClean="0"/>
              <a:t>Схема предыдущей версии базы данных. </a:t>
            </a:r>
          </a:p>
          <a:p>
            <a:pPr marL="0" indent="0" fontAlgn="base">
              <a:buNone/>
            </a:pPr>
            <a:r>
              <a:rPr lang="ru-RU" sz="1800" dirty="0" smtClean="0"/>
              <a:t>На данный момент сайт более </a:t>
            </a:r>
            <a:r>
              <a:rPr lang="ru-RU" sz="1800" dirty="0" smtClean="0">
                <a:latin typeface="+mj-lt"/>
              </a:rPr>
              <a:t>не использует её</a:t>
            </a:r>
            <a:endParaRPr lang="en-US" sz="1800" dirty="0">
              <a:latin typeface="+mj-lt"/>
            </a:endParaRPr>
          </a:p>
          <a:p>
            <a:pPr marL="0" indent="0" fontAlgn="base">
              <a:buNone/>
            </a:pPr>
            <a:endParaRPr lang="en-US" sz="1800" dirty="0"/>
          </a:p>
          <a:p>
            <a:pPr marL="0" indent="0" fontAlgn="base">
              <a:buNone/>
            </a:pPr>
            <a:endParaRPr lang="en-US" sz="1800" dirty="0"/>
          </a:p>
          <a:p>
            <a:pPr marL="0" indent="0" fontAlgn="base">
              <a:buNone/>
            </a:pPr>
            <a:endParaRPr lang="en-US" sz="1800" dirty="0"/>
          </a:p>
        </p:txBody>
      </p:sp>
      <p:sp>
        <p:nvSpPr>
          <p:cNvPr id="6" name="Заголовок 2"/>
          <p:cNvSpPr txBox="1">
            <a:spLocks/>
          </p:cNvSpPr>
          <p:nvPr/>
        </p:nvSpPr>
        <p:spPr>
          <a:xfrm>
            <a:off x="899592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cs typeface="Arial"/>
              </a:rPr>
              <a:t>Организация</a:t>
            </a:r>
            <a:r>
              <a:rPr lang="ru-RU" sz="2000" b="1" dirty="0">
                <a:solidFill>
                  <a:srgbClr val="E63246"/>
                </a:solidFill>
                <a:cs typeface="Arial"/>
              </a:rPr>
              <a:t> </a:t>
            </a:r>
            <a:r>
              <a:rPr lang="ru-RU" sz="2000" b="1" dirty="0">
                <a:cs typeface="Arial"/>
              </a:rPr>
              <a:t>и хранение данных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936DEC8-1CFC-4087-8858-D234751E5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7" r="2696"/>
          <a:stretch/>
        </p:blipFill>
        <p:spPr>
          <a:xfrm>
            <a:off x="3923928" y="1052736"/>
            <a:ext cx="4680520" cy="52031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872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5" name="Заголовок 2"/>
          <p:cNvSpPr txBox="1">
            <a:spLocks/>
          </p:cNvSpPr>
          <p:nvPr/>
        </p:nvSpPr>
        <p:spPr>
          <a:xfrm>
            <a:off x="0" y="0"/>
            <a:ext cx="2267744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latin typeface="Gilroy Bold"/>
                <a:cs typeface="Arial"/>
              </a:rPr>
              <a:t>Организация</a:t>
            </a:r>
            <a:r>
              <a:rPr lang="ru-RU" sz="2000" b="1" dirty="0">
                <a:solidFill>
                  <a:srgbClr val="E63246"/>
                </a:solidFill>
                <a:latin typeface="Gilroy Bold"/>
                <a:cs typeface="Arial"/>
              </a:rPr>
              <a:t> </a:t>
            </a:r>
            <a:r>
              <a:rPr lang="ru-RU" sz="2000" b="1" dirty="0">
                <a:latin typeface="Gilroy Bold"/>
                <a:cs typeface="Arial"/>
              </a:rPr>
              <a:t>и хранение данных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0" y="1196752"/>
            <a:ext cx="2339752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ru-RU" sz="1800" dirty="0" smtClean="0"/>
              <a:t>Схема новой версии базы данных.</a:t>
            </a:r>
            <a:br>
              <a:rPr lang="ru-RU" sz="1800" dirty="0" smtClean="0"/>
            </a:br>
            <a:r>
              <a:rPr lang="ru-RU" sz="1800" dirty="0" smtClean="0"/>
              <a:t>На данный момент сайт использует её</a:t>
            </a:r>
            <a:endParaRPr lang="en-US" sz="1800" dirty="0"/>
          </a:p>
          <a:p>
            <a:pPr marL="0" indent="0" fontAlgn="base">
              <a:buNone/>
            </a:pPr>
            <a:endParaRPr lang="en-US" sz="1800" dirty="0"/>
          </a:p>
          <a:p>
            <a:pPr marL="0" indent="0" fontAlgn="base">
              <a:buNone/>
            </a:pPr>
            <a:endParaRPr lang="en-US" sz="1800" dirty="0"/>
          </a:p>
          <a:p>
            <a:pPr marL="0" indent="0" fontAlgn="base">
              <a:buNone/>
            </a:pPr>
            <a:endParaRPr lang="en-US" sz="1800" dirty="0"/>
          </a:p>
        </p:txBody>
      </p:sp>
      <p:pic>
        <p:nvPicPr>
          <p:cNvPr id="1026" name="Picture 2" descr="D:\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1725" y="0"/>
            <a:ext cx="6772275" cy="6858000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8639944" y="6353944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65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15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2"/>
          <p:cNvSpPr txBox="1">
            <a:spLocks/>
          </p:cNvSpPr>
          <p:nvPr/>
        </p:nvSpPr>
        <p:spPr>
          <a:xfrm>
            <a:off x="899592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cs typeface="Arial"/>
              </a:rPr>
              <a:t>Главная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760"/>
            <a:ext cx="9144000" cy="452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79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16</a:t>
            </a:fld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2"/>
          <p:cNvSpPr txBox="1">
            <a:spLocks/>
          </p:cNvSpPr>
          <p:nvPr/>
        </p:nvSpPr>
        <p:spPr>
          <a:xfrm>
            <a:off x="899592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cs typeface="Arial"/>
              </a:rPr>
              <a:t>Аутентификация</a:t>
            </a:r>
            <a:endParaRPr lang="ru-RU" sz="2000" b="1" dirty="0">
              <a:cs typeface="Arial"/>
            </a:endParaRPr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899592" y="1196752"/>
            <a:ext cx="7797552" cy="4348237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altLang="ru-RU" sz="1800" dirty="0" smtClean="0">
                <a:latin typeface="Gilroy Light" pitchFamily="50" charset="-52"/>
                <a:cs typeface="Arial"/>
              </a:rPr>
              <a:t>Аутентификация производится с помощью логина и пароля выданного администратором сервиса.</a:t>
            </a:r>
            <a:endParaRPr lang="ru-RU" altLang="ru-RU" sz="1800" dirty="0">
              <a:latin typeface="Gilroy Light" pitchFamily="50" charset="-52"/>
              <a:cs typeface="Arial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 r="869" b="2843"/>
          <a:stretch>
            <a:fillRect/>
          </a:stretch>
        </p:blipFill>
        <p:spPr bwMode="auto">
          <a:xfrm>
            <a:off x="0" y="1844824"/>
            <a:ext cx="9144000" cy="414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4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17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2"/>
          <p:cNvSpPr txBox="1">
            <a:spLocks/>
          </p:cNvSpPr>
          <p:nvPr/>
        </p:nvSpPr>
        <p:spPr>
          <a:xfrm>
            <a:off x="0" y="5373216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cs typeface="Arial"/>
              </a:rPr>
              <a:t>Концепт</a:t>
            </a:r>
            <a:endParaRPr lang="ru-RU" sz="2000" b="1" dirty="0">
              <a:cs typeface="Arial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38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579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8" name="Заголовок 2"/>
          <p:cNvSpPr txBox="1">
            <a:spLocks/>
          </p:cNvSpPr>
          <p:nvPr/>
        </p:nvSpPr>
        <p:spPr>
          <a:xfrm>
            <a:off x="0" y="5373216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cs typeface="Arial"/>
              </a:rPr>
              <a:t>Концепт</a:t>
            </a:r>
            <a:endParaRPr lang="ru-RU" sz="2000" b="1" dirty="0">
              <a:cs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  <p:sp>
        <p:nvSpPr>
          <p:cNvPr id="13" name="Заголовок 2"/>
          <p:cNvSpPr txBox="1">
            <a:spLocks/>
          </p:cNvSpPr>
          <p:nvPr/>
        </p:nvSpPr>
        <p:spPr>
          <a:xfrm>
            <a:off x="2627784" y="6021288"/>
            <a:ext cx="65162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000" b="1" dirty="0" smtClean="0">
                <a:cs typeface="Arial"/>
              </a:rPr>
              <a:t>Концепт</a:t>
            </a:r>
            <a:endParaRPr lang="ru-RU" sz="2000" b="1" dirty="0">
              <a:cs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08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19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2"/>
          <p:cNvSpPr txBox="1">
            <a:spLocks/>
          </p:cNvSpPr>
          <p:nvPr/>
        </p:nvSpPr>
        <p:spPr>
          <a:xfrm>
            <a:off x="0" y="551723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cs typeface="Arial"/>
              </a:rPr>
              <a:t>Концепт</a:t>
            </a:r>
            <a:endParaRPr lang="ru-RU" sz="2000" b="1" dirty="0">
              <a:cs typeface="Arial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555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579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899592" y="476672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2000" b="1" dirty="0">
                <a:latin typeface="Gilroy ExtraBold" pitchFamily="50" charset="-52"/>
                <a:cs typeface="Arial"/>
              </a:rPr>
              <a:t>Предметная область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899592" y="1313011"/>
            <a:ext cx="7797552" cy="43482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ru-RU" sz="1800" dirty="0">
                <a:latin typeface="Gilroy Light" pitchFamily="50" charset="-52"/>
                <a:cs typeface="Arial"/>
              </a:rPr>
              <a:t>E-</a:t>
            </a:r>
            <a:r>
              <a:rPr lang="ru-RU" altLang="ru-RU" sz="1800" dirty="0">
                <a:latin typeface="Gilroy Light" pitchFamily="50" charset="-52"/>
                <a:cs typeface="Arial"/>
              </a:rPr>
              <a:t>Занятость – это система документооборота по внеурочной деятельности города Муравленко. Сбор информации об учебных учреждениях, мероприятиях, учениках и составление журнала их посещения секций и кружков.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Номер слайда 1"/>
          <p:cNvSpPr txBox="1">
            <a:spLocks/>
          </p:cNvSpPr>
          <p:nvPr/>
        </p:nvSpPr>
        <p:spPr>
          <a:xfrm>
            <a:off x="6542856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D0990C-240E-4F6D-96E9-50DBAF192F56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786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1026" name="Picture 2" descr="C:\Users\Zeles\Desktop\Новый точечный рисунок (2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2833" cy="4941168"/>
          </a:xfrm>
          <a:prstGeom prst="rect">
            <a:avLst/>
          </a:prstGeom>
          <a:noFill/>
        </p:spPr>
      </p:pic>
      <p:sp>
        <p:nvSpPr>
          <p:cNvPr id="5" name="Заголовок 2"/>
          <p:cNvSpPr txBox="1">
            <a:spLocks/>
          </p:cNvSpPr>
          <p:nvPr/>
        </p:nvSpPr>
        <p:spPr>
          <a:xfrm>
            <a:off x="0" y="551723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cs typeface="Arial"/>
              </a:rPr>
              <a:t>Концепт</a:t>
            </a:r>
            <a:endParaRPr lang="ru-RU" sz="2000" b="1" dirty="0"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21</a:t>
            </a:fld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2"/>
          <p:cNvSpPr txBox="1">
            <a:spLocks/>
          </p:cNvSpPr>
          <p:nvPr/>
        </p:nvSpPr>
        <p:spPr>
          <a:xfrm>
            <a:off x="0" y="5661248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cs typeface="Arial"/>
              </a:rPr>
              <a:t>Личный Кабинет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2265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852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899592" y="476672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2000" b="1" dirty="0">
                <a:latin typeface="Gilroy Bold"/>
                <a:cs typeface="Arial"/>
              </a:rPr>
              <a:t>Заключение</a:t>
            </a: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99592" y="980728"/>
            <a:ext cx="8244408" cy="496852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1800" dirty="0" smtClean="0"/>
              <a:t>Проведен </a:t>
            </a:r>
            <a:r>
              <a:rPr lang="ru-RU" sz="1800" dirty="0"/>
              <a:t>анализ приложений, использующихся в образовании, и установлены их достоинства и </a:t>
            </a:r>
            <a:r>
              <a:rPr lang="ru-RU" sz="1800" dirty="0" smtClean="0"/>
              <a:t>недостатки.</a:t>
            </a:r>
            <a:endParaRPr lang="ru-RU" sz="1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1800" dirty="0" smtClean="0"/>
              <a:t>Изучена </a:t>
            </a:r>
            <a:r>
              <a:rPr lang="ru-RU" sz="1800" dirty="0"/>
              <a:t>предметная область. В результате этого выделены ключевые процессы, проанализированы объекты и потоки данных, возникающих между ними.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1800" dirty="0" smtClean="0"/>
              <a:t>Спроектирована </a:t>
            </a:r>
            <a:r>
              <a:rPr lang="ru-RU" sz="1800" dirty="0"/>
              <a:t>и разработана структура базы данных программного продукта, позволяющая поддерживать работоспособное его состояние.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1800" dirty="0" smtClean="0"/>
              <a:t>С </a:t>
            </a:r>
            <a:r>
              <a:rPr lang="ru-RU" sz="1800" dirty="0"/>
              <a:t>помощью средств </a:t>
            </a:r>
            <a:r>
              <a:rPr lang="ru-RU" sz="1800" dirty="0" smtClean="0"/>
              <a:t>PHP (</a:t>
            </a:r>
            <a:r>
              <a:rPr lang="en-US" sz="1800" dirty="0" err="1" smtClean="0"/>
              <a:t>Laravel</a:t>
            </a:r>
            <a:r>
              <a:rPr lang="en-US" sz="1800" dirty="0" smtClean="0"/>
              <a:t> Framework)</a:t>
            </a:r>
            <a:r>
              <a:rPr lang="ru-RU" sz="1800" dirty="0" smtClean="0"/>
              <a:t>, </a:t>
            </a:r>
            <a:r>
              <a:rPr lang="ru-RU" sz="1800" dirty="0" err="1"/>
              <a:t>JavaScript</a:t>
            </a:r>
            <a:r>
              <a:rPr lang="ru-RU" sz="1800" dirty="0"/>
              <a:t>, CSS, </a:t>
            </a:r>
            <a:r>
              <a:rPr lang="ru-RU" sz="1800" dirty="0" smtClean="0"/>
              <a:t>HTML </a:t>
            </a:r>
            <a:r>
              <a:rPr lang="ru-RU" sz="1800" dirty="0"/>
              <a:t>разработан программный продукт.</a:t>
            </a:r>
          </a:p>
          <a:p>
            <a:pPr>
              <a:buNone/>
            </a:pPr>
            <a:r>
              <a:rPr lang="ru-RU" sz="2300" dirty="0" smtClean="0">
                <a:latin typeface="+mj-lt"/>
              </a:rPr>
              <a:t>Таким </a:t>
            </a:r>
            <a:r>
              <a:rPr lang="ru-RU" sz="2300" dirty="0">
                <a:latin typeface="+mj-lt"/>
              </a:rPr>
              <a:t>образом, </a:t>
            </a:r>
            <a:r>
              <a:rPr lang="ru-RU" sz="2300" dirty="0" smtClean="0">
                <a:latin typeface="+mj-lt"/>
              </a:rPr>
              <a:t>все поставленные </a:t>
            </a:r>
            <a:r>
              <a:rPr lang="ru-RU" sz="2300" dirty="0">
                <a:latin typeface="+mj-lt"/>
              </a:rPr>
              <a:t>задачи выполнены</a:t>
            </a:r>
          </a:p>
          <a:p>
            <a:pPr marL="0" indent="0" fontAlgn="base">
              <a:buNone/>
            </a:pPr>
            <a:endParaRPr lang="ru-RU" sz="1800" dirty="0"/>
          </a:p>
          <a:p>
            <a:pPr lvl="0"/>
            <a:endParaRPr lang="ru-RU" sz="1800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996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19" r="15048" b="26743"/>
          <a:stretch>
            <a:fillRect/>
          </a:stretch>
        </p:blipFill>
        <p:spPr>
          <a:xfrm>
            <a:off x="2915816" y="5517232"/>
            <a:ext cx="720080" cy="720080"/>
          </a:xfrm>
          <a:prstGeom prst="rect">
            <a:avLst/>
          </a:prstGeom>
        </p:spPr>
      </p:pic>
      <p:sp>
        <p:nvSpPr>
          <p:cNvPr id="3" name="Объект 2"/>
          <p:cNvSpPr txBox="1">
            <a:spLocks/>
          </p:cNvSpPr>
          <p:nvPr/>
        </p:nvSpPr>
        <p:spPr>
          <a:xfrm>
            <a:off x="3635896" y="5661248"/>
            <a:ext cx="2160240" cy="43204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anose="020B0500000000000000" pitchFamily="34" charset="0"/>
              <a:buNone/>
              <a:tabLst/>
              <a:defRPr/>
            </a:pPr>
            <a:r>
              <a:rPr kumimoji="0" lang="en-US" altLang="ru-RU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E-</a:t>
            </a:r>
            <a:r>
              <a:rPr kumimoji="0" lang="ru-RU" altLang="ru-RU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Занятость</a:t>
            </a:r>
            <a:endParaRPr kumimoji="0" lang="ru-RU" altLang="ru-RU" sz="2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60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899592" y="476672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2000" b="1" dirty="0">
                <a:latin typeface="Gilroy ExtraBold" pitchFamily="50" charset="-52"/>
                <a:cs typeface="Arial"/>
              </a:rPr>
              <a:t>Назначение сайта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899592" y="1196752"/>
            <a:ext cx="7797552" cy="259228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latin typeface="Gilroy Light" pitchFamily="50" charset="-52"/>
              </a:rPr>
              <a:t>Предоставление </a:t>
            </a:r>
            <a:r>
              <a:rPr lang="ru-RU" sz="1800" dirty="0" smtClean="0">
                <a:latin typeface="Gilroy Light" pitchFamily="50" charset="-52"/>
              </a:rPr>
              <a:t>информации</a:t>
            </a:r>
            <a:r>
              <a:rPr lang="en-US" sz="1800" dirty="0" smtClean="0">
                <a:latin typeface="Gilroy Light" pitchFamily="50" charset="-52"/>
              </a:rPr>
              <a:t> </a:t>
            </a:r>
            <a:r>
              <a:rPr lang="ru-RU" sz="1800" dirty="0" smtClean="0">
                <a:latin typeface="Gilroy Light" pitchFamily="50" charset="-52"/>
              </a:rPr>
              <a:t>о </a:t>
            </a:r>
            <a:r>
              <a:rPr lang="ru-RU" sz="1800" dirty="0">
                <a:latin typeface="Gilroy Light" pitchFamily="50" charset="-52"/>
              </a:rPr>
              <a:t>местных учебных заведениях, центрах внеурочной деятельности, а также ближайших мероприятиях;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latin typeface="Gilroy Light" pitchFamily="50" charset="-52"/>
              </a:rPr>
              <a:t>Создания отчётов по ученикам, их посещаемости, школам и кружкам;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latin typeface="Gilroy Light" pitchFamily="50" charset="-52"/>
              </a:rPr>
              <a:t>Отметка посещаемости учеников преподавателями.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8" name="Заголовок 2"/>
          <p:cNvSpPr txBox="1">
            <a:spLocks/>
          </p:cNvSpPr>
          <p:nvPr/>
        </p:nvSpPr>
        <p:spPr>
          <a:xfrm>
            <a:off x="899592" y="371703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latin typeface="Gilroy ExtraBold" pitchFamily="50" charset="-52"/>
                <a:cs typeface="Arial"/>
              </a:rPr>
              <a:t>Цель разработки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899592" y="4221088"/>
            <a:ext cx="7797552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ru-RU" sz="1800" dirty="0">
                <a:latin typeface="Gilroy Light" pitchFamily="50" charset="-52"/>
              </a:rPr>
              <a:t>Создание многостраничного сайта с информацией об внеурочной деятельности города Муравленко и системой автоматизированного сбора данных и документооборота, составления и выгрузки отчетов.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DE6A84B0-0B9E-4758-AAD0-554EAF45C1D3}"/>
              </a:ext>
            </a:extLst>
          </p:cNvPr>
          <p:cNvCxnSpPr/>
          <p:nvPr/>
        </p:nvCxnSpPr>
        <p:spPr>
          <a:xfrm>
            <a:off x="683568" y="422108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xmlns="" id="{CA08D948-EC32-4F06-85FD-14783276B92D}"/>
              </a:ext>
            </a:extLst>
          </p:cNvPr>
          <p:cNvCxnSpPr/>
          <p:nvPr/>
        </p:nvCxnSpPr>
        <p:spPr>
          <a:xfrm flipV="1">
            <a:off x="899592" y="371703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460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899592" y="1340769"/>
            <a:ext cx="7776864" cy="2160239"/>
          </a:xfrm>
        </p:spPr>
        <p:txBody>
          <a:bodyPr>
            <a:normAutofit lnSpcReduction="10000"/>
          </a:bodyPr>
          <a:lstStyle/>
          <a:p>
            <a:pPr lvl="0" fontAlgn="base">
              <a:lnSpc>
                <a:spcPct val="150000"/>
              </a:lnSpc>
            </a:pPr>
            <a:r>
              <a:rPr lang="ru-RU" sz="1800" dirty="0">
                <a:latin typeface="Gilroy Light" pitchFamily="50" charset="-52"/>
              </a:rPr>
              <a:t>Преподаватели города Муравленко, которые участвуют </a:t>
            </a:r>
            <a:r>
              <a:rPr lang="ru-RU" sz="1800" dirty="0" smtClean="0">
                <a:latin typeface="Gilroy Light" pitchFamily="50" charset="-52"/>
              </a:rPr>
              <a:t>во внеурочной </a:t>
            </a:r>
            <a:r>
              <a:rPr lang="ru-RU" sz="1800" dirty="0">
                <a:latin typeface="Gilroy Light" pitchFamily="50" charset="-52"/>
              </a:rPr>
              <a:t>деятельности.</a:t>
            </a:r>
          </a:p>
          <a:p>
            <a:pPr lvl="0" fontAlgn="base">
              <a:lnSpc>
                <a:spcPct val="150000"/>
              </a:lnSpc>
            </a:pPr>
            <a:r>
              <a:rPr lang="ru-RU" sz="1800" dirty="0">
                <a:latin typeface="Gilroy Light" pitchFamily="50" charset="-52"/>
              </a:rPr>
              <a:t>Директора школ и внеурочных заведений и администрация города Муравленко, которые просматривают отчеты посещаемости.</a:t>
            </a:r>
          </a:p>
          <a:p>
            <a:pPr lvl="0" fontAlgn="base"/>
            <a:endParaRPr lang="ru-RU" sz="1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8" name="Заголовок 2"/>
          <p:cNvSpPr txBox="1">
            <a:spLocks/>
          </p:cNvSpPr>
          <p:nvPr/>
        </p:nvSpPr>
        <p:spPr>
          <a:xfrm>
            <a:off x="899592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latin typeface="Gilroy ExtraBold" pitchFamily="50" charset="-52"/>
                <a:cs typeface="Arial"/>
              </a:rPr>
              <a:t>Целевая аудитория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57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9" name="Заголовок 2"/>
          <p:cNvSpPr>
            <a:spLocks noGrp="1"/>
          </p:cNvSpPr>
          <p:nvPr>
            <p:ph type="title"/>
          </p:nvPr>
        </p:nvSpPr>
        <p:spPr>
          <a:xfrm>
            <a:off x="899592" y="476672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2000" b="1" dirty="0">
                <a:latin typeface="Gilroy ExtraBold" pitchFamily="50" charset="-52"/>
                <a:cs typeface="Arial"/>
              </a:rPr>
              <a:t>Роли в нашей команде</a:t>
            </a:r>
          </a:p>
        </p:txBody>
      </p:sp>
      <p:sp>
        <p:nvSpPr>
          <p:cNvPr id="11" name="Объект 2"/>
          <p:cNvSpPr>
            <a:spLocks noGrp="1"/>
          </p:cNvSpPr>
          <p:nvPr>
            <p:ph idx="1"/>
          </p:nvPr>
        </p:nvSpPr>
        <p:spPr>
          <a:xfrm>
            <a:off x="899592" y="980728"/>
            <a:ext cx="7797552" cy="49685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ru-RU" sz="1700" dirty="0" smtClean="0">
                <a:latin typeface="Gilroy Light" pitchFamily="50" charset="-52"/>
              </a:rPr>
              <a:t>Куратор проекта – </a:t>
            </a:r>
            <a:r>
              <a:rPr lang="ru-RU" sz="1700" dirty="0" err="1" smtClean="0">
                <a:latin typeface="Gilroy Light" pitchFamily="50" charset="-52"/>
              </a:rPr>
              <a:t>Кулибаба</a:t>
            </a:r>
            <a:r>
              <a:rPr lang="ru-RU" sz="1700" dirty="0" smtClean="0">
                <a:latin typeface="Gilroy Light" pitchFamily="50" charset="-52"/>
              </a:rPr>
              <a:t> Ирина Викторовна</a:t>
            </a:r>
            <a:r>
              <a:rPr lang="en-US" sz="1700" dirty="0" smtClean="0">
                <a:latin typeface="Gilroy Light" pitchFamily="50" charset="-52"/>
              </a:rPr>
              <a:t>;</a:t>
            </a:r>
          </a:p>
          <a:p>
            <a:pPr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ru-RU" sz="1700" dirty="0" smtClean="0">
                <a:latin typeface="Gilroy Light" pitchFamily="50" charset="-52"/>
              </a:rPr>
              <a:t>Менеджер проекта – </a:t>
            </a:r>
            <a:r>
              <a:rPr lang="ru-RU" sz="1700" dirty="0">
                <a:latin typeface="Gilroy Light" pitchFamily="50" charset="-52"/>
              </a:rPr>
              <a:t>Смиянов Денис</a:t>
            </a:r>
            <a:r>
              <a:rPr lang="en-US" sz="1700" dirty="0">
                <a:latin typeface="Gilroy Light" pitchFamily="50" charset="-52"/>
              </a:rPr>
              <a:t>;</a:t>
            </a:r>
            <a:endParaRPr lang="ru-RU" sz="1700" dirty="0">
              <a:latin typeface="Gilroy Light" pitchFamily="50" charset="-5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ru-RU" sz="1700" dirty="0">
                <a:latin typeface="Gilroy Light" pitchFamily="50" charset="-52"/>
              </a:rPr>
              <a:t>Ответственный за коммуникацию – </a:t>
            </a:r>
            <a:r>
              <a:rPr lang="ru-RU" sz="1700" dirty="0" err="1">
                <a:latin typeface="Gilroy Light" pitchFamily="50" charset="-52"/>
              </a:rPr>
              <a:t>Поцелуйко</a:t>
            </a:r>
            <a:r>
              <a:rPr lang="ru-RU" sz="1700" dirty="0">
                <a:latin typeface="Gilroy Light" pitchFamily="50" charset="-52"/>
              </a:rPr>
              <a:t> Анна</a:t>
            </a:r>
            <a:r>
              <a:rPr lang="en-US" sz="1700" dirty="0">
                <a:latin typeface="Gilroy Light" pitchFamily="50" charset="-52"/>
              </a:rPr>
              <a:t>;</a:t>
            </a:r>
            <a:endParaRPr lang="ru-RU" sz="1700" dirty="0">
              <a:latin typeface="Gilroy Light" pitchFamily="50" charset="-5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ru-RU" sz="1700" dirty="0">
                <a:latin typeface="Gilroy Light" pitchFamily="50" charset="-52"/>
              </a:rPr>
              <a:t>Дизайнеры – Свобода Павел, </a:t>
            </a:r>
            <a:r>
              <a:rPr lang="ru-RU" sz="1700" dirty="0" smtClean="0">
                <a:latin typeface="Gilroy Light" pitchFamily="50" charset="-52"/>
              </a:rPr>
              <a:t>Варнавин Даниил</a:t>
            </a:r>
            <a:r>
              <a:rPr lang="en-US" sz="1700" dirty="0" smtClean="0">
                <a:latin typeface="Gilroy Light" pitchFamily="50" charset="-52"/>
              </a:rPr>
              <a:t>;</a:t>
            </a:r>
            <a:endParaRPr lang="ru-RU" sz="1700" dirty="0">
              <a:latin typeface="Gilroy Light" pitchFamily="50" charset="-5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 dirty="0">
                <a:latin typeface="Gilroy Light" pitchFamily="50" charset="-52"/>
              </a:rPr>
              <a:t>Front</a:t>
            </a:r>
            <a:r>
              <a:rPr lang="ru-RU" sz="1700" dirty="0">
                <a:latin typeface="Gilroy Light" pitchFamily="50" charset="-52"/>
              </a:rPr>
              <a:t>-</a:t>
            </a:r>
            <a:r>
              <a:rPr lang="en-US" sz="1700" dirty="0">
                <a:latin typeface="Gilroy Light" pitchFamily="50" charset="-52"/>
              </a:rPr>
              <a:t>end</a:t>
            </a:r>
            <a:r>
              <a:rPr lang="ru-RU" sz="1700" dirty="0">
                <a:latin typeface="Gilroy Light" pitchFamily="50" charset="-52"/>
              </a:rPr>
              <a:t> </a:t>
            </a:r>
            <a:r>
              <a:rPr lang="en-US" sz="1700" dirty="0">
                <a:latin typeface="Gilroy Light" pitchFamily="50" charset="-52"/>
              </a:rPr>
              <a:t>(</a:t>
            </a:r>
            <a:r>
              <a:rPr lang="ru-RU" sz="1700" dirty="0" smtClean="0">
                <a:latin typeface="Gilroy Light" pitchFamily="50" charset="-52"/>
              </a:rPr>
              <a:t>вёрстка</a:t>
            </a:r>
            <a:r>
              <a:rPr lang="ru-RU" sz="1700" dirty="0">
                <a:latin typeface="Gilroy Light" pitchFamily="50" charset="-52"/>
              </a:rPr>
              <a:t>) – Расулов </a:t>
            </a:r>
            <a:r>
              <a:rPr lang="ru-RU" sz="1700" dirty="0" err="1" smtClean="0">
                <a:latin typeface="Gilroy Light" pitchFamily="50" charset="-52"/>
              </a:rPr>
              <a:t>Гасанбег</a:t>
            </a:r>
            <a:r>
              <a:rPr lang="ru-RU" sz="1700" dirty="0" smtClean="0">
                <a:latin typeface="Gilroy Light" pitchFamily="50" charset="-52"/>
              </a:rPr>
              <a:t>, Мартынов Виталий</a:t>
            </a:r>
            <a:r>
              <a:rPr lang="en-US" sz="1700" dirty="0" smtClean="0">
                <a:latin typeface="Gilroy Light" pitchFamily="50" charset="-52"/>
              </a:rPr>
              <a:t>;</a:t>
            </a:r>
            <a:endParaRPr lang="ru-RU" sz="1700" dirty="0">
              <a:latin typeface="Gilroy Light" pitchFamily="50" charset="-5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 dirty="0" smtClean="0">
                <a:latin typeface="Gilroy Light" pitchFamily="50" charset="-52"/>
              </a:rPr>
              <a:t>Back-end </a:t>
            </a:r>
            <a:r>
              <a:rPr lang="en-US" sz="1700" dirty="0">
                <a:latin typeface="Gilroy Light" pitchFamily="50" charset="-52"/>
              </a:rPr>
              <a:t>(PHP) –</a:t>
            </a:r>
            <a:r>
              <a:rPr lang="ru-RU" sz="1700" dirty="0">
                <a:latin typeface="Gilroy Light" pitchFamily="50" charset="-52"/>
              </a:rPr>
              <a:t> Свирин Сергей</a:t>
            </a:r>
            <a:r>
              <a:rPr lang="en-US" sz="1700" dirty="0" smtClean="0">
                <a:latin typeface="Gilroy Light" pitchFamily="50" charset="-52"/>
              </a:rPr>
              <a:t>;</a:t>
            </a:r>
            <a:endParaRPr lang="ru-RU" sz="1700" dirty="0" smtClean="0">
              <a:latin typeface="Gilroy Light" pitchFamily="50" charset="-5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ru-RU" sz="1700" dirty="0" smtClean="0">
                <a:latin typeface="Gilroy Light" pitchFamily="50" charset="-52"/>
              </a:rPr>
              <a:t>Администрирование </a:t>
            </a:r>
            <a:r>
              <a:rPr lang="ru-RU" sz="1700" dirty="0">
                <a:latin typeface="Gilroy Light" pitchFamily="50" charset="-52"/>
              </a:rPr>
              <a:t>сервера – Свирин Сергей, </a:t>
            </a:r>
            <a:r>
              <a:rPr lang="ru-RU" sz="1700" dirty="0" smtClean="0">
                <a:latin typeface="Gilroy Light" pitchFamily="50" charset="-52"/>
              </a:rPr>
              <a:t>Смиянов Денис</a:t>
            </a:r>
            <a:r>
              <a:rPr lang="en-US" sz="1700" dirty="0" smtClean="0">
                <a:latin typeface="Gilroy Light" pitchFamily="50" charset="-52"/>
              </a:rPr>
              <a:t>;</a:t>
            </a:r>
            <a:endParaRPr lang="ru-RU" sz="1700" dirty="0">
              <a:latin typeface="Gilroy Light" pitchFamily="50" charset="-5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ru-RU" sz="1700" dirty="0" smtClean="0">
                <a:latin typeface="Gilroy Light" pitchFamily="50" charset="-52"/>
              </a:rPr>
              <a:t>Технический </a:t>
            </a:r>
            <a:r>
              <a:rPr lang="ru-RU" sz="1700" dirty="0">
                <a:latin typeface="Gilroy Light" pitchFamily="50" charset="-52"/>
              </a:rPr>
              <a:t>писатель – </a:t>
            </a:r>
            <a:r>
              <a:rPr lang="ru-RU" sz="1700" dirty="0" err="1">
                <a:latin typeface="Gilroy Light" pitchFamily="50" charset="-52"/>
              </a:rPr>
              <a:t>Поцелуйко</a:t>
            </a:r>
            <a:r>
              <a:rPr lang="ru-RU" sz="1700" dirty="0">
                <a:latin typeface="Gilroy Light" pitchFamily="50" charset="-52"/>
              </a:rPr>
              <a:t> Анна</a:t>
            </a:r>
            <a:r>
              <a:rPr lang="en-US" sz="1700" dirty="0">
                <a:latin typeface="Gilroy Light" pitchFamily="50" charset="-52"/>
              </a:rPr>
              <a:t>,</a:t>
            </a:r>
            <a:r>
              <a:rPr lang="ru-RU" sz="1700" dirty="0">
                <a:latin typeface="Gilroy Light" pitchFamily="50" charset="-52"/>
              </a:rPr>
              <a:t> Варнавин Даниил</a:t>
            </a:r>
            <a:r>
              <a:rPr lang="en-US" sz="1700" dirty="0">
                <a:latin typeface="Gilroy Light" pitchFamily="50" charset="-52"/>
              </a:rPr>
              <a:t>;</a:t>
            </a:r>
            <a:endParaRPr lang="ru-RU" sz="1700" dirty="0">
              <a:latin typeface="Gilroy Light" pitchFamily="50" charset="-5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ru-RU" sz="1700" dirty="0" smtClean="0">
                <a:latin typeface="Gilroy Light" pitchFamily="50" charset="-52"/>
              </a:rPr>
              <a:t>Создание презентационных материалов </a:t>
            </a:r>
            <a:r>
              <a:rPr lang="ru-RU" sz="1700" dirty="0">
                <a:latin typeface="Gilroy Light" pitchFamily="50" charset="-52"/>
              </a:rPr>
              <a:t>продукта – </a:t>
            </a:r>
            <a:r>
              <a:rPr lang="ru-RU" sz="1700" dirty="0" err="1" smtClean="0">
                <a:latin typeface="Gilroy Light" pitchFamily="50" charset="-52"/>
              </a:rPr>
              <a:t>Букарев</a:t>
            </a:r>
            <a:r>
              <a:rPr lang="ru-RU" sz="1700" dirty="0" smtClean="0">
                <a:latin typeface="Gilroy Light" pitchFamily="50" charset="-52"/>
              </a:rPr>
              <a:t> Семён</a:t>
            </a:r>
            <a:r>
              <a:rPr lang="en-US" sz="1700" dirty="0" smtClean="0">
                <a:latin typeface="Gilroy Light" pitchFamily="50" charset="-52"/>
              </a:rPr>
              <a:t>.</a:t>
            </a:r>
            <a:endParaRPr lang="ru-RU" sz="1700" dirty="0">
              <a:latin typeface="Gilroy Light" pitchFamily="50" charset="-52"/>
            </a:endParaRPr>
          </a:p>
          <a:p>
            <a:pPr marL="0" indent="0">
              <a:spcBef>
                <a:spcPts val="1000"/>
              </a:spcBef>
              <a:buNone/>
            </a:pPr>
            <a:endParaRPr lang="ru-RU" sz="1800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457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899592" y="1196752"/>
            <a:ext cx="7776864" cy="4896544"/>
          </a:xfrm>
        </p:spPr>
        <p:txBody>
          <a:bodyPr>
            <a:normAutofit/>
          </a:bodyPr>
          <a:lstStyle/>
          <a:p>
            <a:pPr lvl="0" fontAlgn="base">
              <a:lnSpc>
                <a:spcPct val="150000"/>
              </a:lnSpc>
              <a:buFont typeface="+mj-lt"/>
              <a:buAutoNum type="arabicPeriod"/>
            </a:pPr>
            <a:r>
              <a:rPr lang="ru-RU" sz="1800" dirty="0" smtClean="0"/>
              <a:t>Уточнение требований заказчика.</a:t>
            </a:r>
          </a:p>
          <a:p>
            <a:pPr lvl="0" fontAlgn="base">
              <a:lnSpc>
                <a:spcPct val="150000"/>
              </a:lnSpc>
              <a:buFont typeface="+mj-lt"/>
              <a:buAutoNum type="arabicPeriod"/>
            </a:pPr>
            <a:r>
              <a:rPr lang="ru-RU" sz="1800" dirty="0" smtClean="0"/>
              <a:t>Ознакомление с новыми инструментами разработки.</a:t>
            </a:r>
          </a:p>
          <a:p>
            <a:pPr lvl="0" fontAlgn="base">
              <a:lnSpc>
                <a:spcPct val="150000"/>
              </a:lnSpc>
              <a:buFont typeface="+mj-lt"/>
              <a:buAutoNum type="arabicPeriod"/>
            </a:pPr>
            <a:r>
              <a:rPr lang="ru-RU" sz="1800" dirty="0" smtClean="0"/>
              <a:t>Доработка проекта:</a:t>
            </a:r>
          </a:p>
          <a:p>
            <a:pPr lvl="1" fontAlgn="base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Проектирование нового дизайна сайта;</a:t>
            </a:r>
          </a:p>
          <a:p>
            <a:pPr lvl="1" fontAlgn="base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Создание концепта сайта с новым дизайном</a:t>
            </a:r>
            <a:r>
              <a:rPr lang="en-US" sz="1600" dirty="0" smtClean="0"/>
              <a:t>;</a:t>
            </a:r>
            <a:endParaRPr lang="ru-RU" sz="1600" dirty="0" smtClean="0"/>
          </a:p>
          <a:p>
            <a:pPr lvl="1" fontAlgn="base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Проектирование новой БД</a:t>
            </a:r>
            <a:r>
              <a:rPr lang="en-US" sz="1600" dirty="0" smtClean="0"/>
              <a:t>;</a:t>
            </a:r>
            <a:endParaRPr lang="ru-RU" sz="1600" dirty="0" smtClean="0"/>
          </a:p>
          <a:p>
            <a:pPr lvl="1" fontAlgn="base">
              <a:lnSpc>
                <a:spcPct val="150000"/>
              </a:lnSpc>
              <a:buFont typeface="+mj-lt"/>
              <a:buAutoNum type="arabicPeriod"/>
            </a:pPr>
            <a:r>
              <a:rPr lang="ru-RU" sz="1600" dirty="0" err="1" smtClean="0"/>
              <a:t>Рефакторинг</a:t>
            </a:r>
            <a:r>
              <a:rPr lang="ru-RU" sz="1600" dirty="0" smtClean="0"/>
              <a:t> серверной части (в т.ч. переход на </a:t>
            </a:r>
            <a:r>
              <a:rPr lang="en-US" sz="1600" dirty="0" err="1" smtClean="0"/>
              <a:t>Laravel</a:t>
            </a:r>
            <a:r>
              <a:rPr lang="en-US" sz="1600" dirty="0" smtClean="0"/>
              <a:t> Framework);</a:t>
            </a:r>
          </a:p>
          <a:p>
            <a:pPr lvl="1" fontAlgn="base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Реализация механизмов добавления данных.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8" name="Заголовок 2"/>
          <p:cNvSpPr txBox="1">
            <a:spLocks/>
          </p:cNvSpPr>
          <p:nvPr/>
        </p:nvSpPr>
        <p:spPr>
          <a:xfrm>
            <a:off x="899592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latin typeface="Gilroy ExtraBold" pitchFamily="50" charset="-52"/>
                <a:cs typeface="Arial"/>
              </a:rPr>
              <a:t>Этапы работы</a:t>
            </a:r>
            <a:r>
              <a:rPr lang="en-US" sz="2000" b="1" dirty="0" smtClean="0">
                <a:latin typeface="Gilroy ExtraBold" pitchFamily="50" charset="-52"/>
                <a:cs typeface="Arial"/>
              </a:rPr>
              <a:t> (</a:t>
            </a:r>
            <a:r>
              <a:rPr lang="ru-RU" sz="2000" b="1" dirty="0" smtClean="0">
                <a:latin typeface="Gilroy ExtraBold" pitchFamily="50" charset="-52"/>
                <a:cs typeface="Arial"/>
              </a:rPr>
              <a:t>весенний семестр 2020)</a:t>
            </a:r>
            <a:endParaRPr lang="ru-RU" sz="2000" b="1" dirty="0">
              <a:latin typeface="Gilroy ExtraBold" pitchFamily="50" charset="-52"/>
              <a:cs typeface="Arial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57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DD0990C-240E-4F6D-96E9-50DBAF192F56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899592" y="476672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2000" b="1" dirty="0" smtClean="0">
                <a:cs typeface="Arial"/>
              </a:rPr>
              <a:t>Техническая реализация</a:t>
            </a:r>
            <a:endParaRPr lang="ru-RU" sz="2000" b="1" dirty="0">
              <a:cs typeface="Arial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99592" y="1196752"/>
            <a:ext cx="8244408" cy="46805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ru-RU" sz="1800" dirty="0"/>
              <a:t>Сайт был написан на языке текстовой разметки HTML, стилизован при помощи языка описания внешнего вида документа CSS. Все клиентские скрипты на сайте были написаны на языке программирования </a:t>
            </a:r>
            <a:r>
              <a:rPr lang="ru-RU" sz="1800" dirty="0" err="1"/>
              <a:t>JavaScript</a:t>
            </a:r>
            <a:r>
              <a:rPr lang="ru-RU" sz="1800" dirty="0"/>
              <a:t>, а все программные модули сайта были написаны при помощи языка программирования </a:t>
            </a:r>
            <a:r>
              <a:rPr lang="ru-RU" sz="1800" dirty="0" smtClean="0"/>
              <a:t>PHP</a:t>
            </a:r>
            <a:r>
              <a:rPr lang="en-US" sz="1800" dirty="0" smtClean="0"/>
              <a:t>, </a:t>
            </a:r>
            <a:r>
              <a:rPr lang="en-US" sz="1800" dirty="0" err="1" smtClean="0"/>
              <a:t>Laravel</a:t>
            </a:r>
            <a:r>
              <a:rPr lang="en-US" sz="1800" dirty="0" smtClean="0"/>
              <a:t> Framework</a:t>
            </a:r>
            <a:r>
              <a:rPr lang="ru-RU" sz="1800" dirty="0" smtClean="0"/>
              <a:t>. База данных работает под управлением СУБД </a:t>
            </a:r>
            <a:r>
              <a:rPr lang="en-US" sz="1800" dirty="0" err="1" smtClean="0"/>
              <a:t>MariaDB</a:t>
            </a:r>
            <a:endParaRPr lang="ru-RU" sz="1800" dirty="0"/>
          </a:p>
          <a:p>
            <a:pPr marL="0" lvl="0" indent="0">
              <a:spcBef>
                <a:spcPts val="1200"/>
              </a:spcBef>
              <a:buNone/>
            </a:pPr>
            <a:endParaRPr lang="ru-RU" sz="1800" dirty="0"/>
          </a:p>
          <a:p>
            <a:pPr marL="0" indent="0" fontAlgn="base">
              <a:buNone/>
            </a:pPr>
            <a:endParaRPr lang="ru-RU" sz="1800" dirty="0"/>
          </a:p>
          <a:p>
            <a:pPr lvl="0"/>
            <a:endParaRPr lang="ru-RU" sz="1800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B9D17DF-7FCA-492D-9C9C-2BD6E9687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4869160"/>
            <a:ext cx="4644007" cy="11374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4C632FBF-7EA3-4BAA-9D30-A23AAC52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994875" cy="9700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07075D9-95BF-4D1C-8F7F-EB8AC0FE1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789040"/>
            <a:ext cx="994874" cy="970202"/>
          </a:xfrm>
          <a:prstGeom prst="rect">
            <a:avLst/>
          </a:prstGeom>
        </p:spPr>
      </p:pic>
      <p:pic>
        <p:nvPicPr>
          <p:cNvPr id="14338" name="Picture 2" descr="Картинки по запросу mariad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3848" y="3573016"/>
            <a:ext cx="1584176" cy="1584176"/>
          </a:xfrm>
          <a:prstGeom prst="rect">
            <a:avLst/>
          </a:prstGeom>
          <a:noFill/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717032"/>
            <a:ext cx="128113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99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65951CC0-5662-4377-89EB-B7DAB3EF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4" t="17718" r="6568" b="13714"/>
          <a:stretch>
            <a:fillRect/>
          </a:stretch>
        </p:blipFill>
        <p:spPr>
          <a:xfrm>
            <a:off x="171296" y="2465220"/>
            <a:ext cx="8865200" cy="365575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5" name="Заголовок 2"/>
          <p:cNvSpPr txBox="1">
            <a:spLocks/>
          </p:cNvSpPr>
          <p:nvPr/>
        </p:nvSpPr>
        <p:spPr>
          <a:xfrm>
            <a:off x="899592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latin typeface="Gilroy ExtraBold" pitchFamily="50" charset="-52"/>
                <a:cs typeface="Arial"/>
              </a:rPr>
              <a:t>Информация об отчетах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899592" y="980728"/>
            <a:ext cx="7776864" cy="216023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sz="1800" b="1" dirty="0">
                <a:latin typeface="Gilroy Light" pitchFamily="50" charset="-52"/>
              </a:rPr>
              <a:t>Отчет «Охват дополнительным образованием по классам»</a:t>
            </a:r>
            <a:endParaRPr lang="ru-RU" sz="1800" dirty="0">
              <a:latin typeface="Gilroy Light" pitchFamily="50" charset="-52"/>
            </a:endParaRPr>
          </a:p>
          <a:p>
            <a:pPr marL="0" indent="0">
              <a:buNone/>
            </a:pPr>
            <a:r>
              <a:rPr lang="ru-RU" sz="1800" dirty="0">
                <a:latin typeface="Gilroy Light" pitchFamily="50" charset="-52"/>
              </a:rPr>
              <a:t>Данный отчет доступен пользователям с ролью «Администрация», «Директор».</a:t>
            </a:r>
          </a:p>
          <a:p>
            <a:pPr marL="0" indent="0">
              <a:buNone/>
            </a:pPr>
            <a:r>
              <a:rPr lang="ru-RU" sz="1800" dirty="0">
                <a:latin typeface="Gilroy Light" pitchFamily="50" charset="-52"/>
              </a:rPr>
              <a:t>В качестве результата формируется отчет по количеству обучающихся, охваченных дополнительным образованием.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76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5" name="Заголовок 2"/>
          <p:cNvSpPr txBox="1">
            <a:spLocks/>
          </p:cNvSpPr>
          <p:nvPr/>
        </p:nvSpPr>
        <p:spPr>
          <a:xfrm>
            <a:off x="899592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latin typeface="Gilroy ExtraBold" pitchFamily="50" charset="-52"/>
                <a:cs typeface="Arial"/>
              </a:rPr>
              <a:t>Информация об отчетах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899592" y="980728"/>
            <a:ext cx="7725544" cy="388843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sz="1800" b="1" dirty="0">
                <a:latin typeface="Gilroy Light" pitchFamily="50" charset="-52"/>
              </a:rPr>
              <a:t>Отчет «Охват дополнительным образованием по статусам»</a:t>
            </a:r>
            <a:endParaRPr lang="ru-RU" sz="1800" dirty="0">
              <a:latin typeface="Gilroy Light" pitchFamily="50" charset="-52"/>
            </a:endParaRPr>
          </a:p>
          <a:p>
            <a:pPr marL="0" indent="0">
              <a:buNone/>
            </a:pPr>
            <a:r>
              <a:rPr lang="ru-RU" sz="1800" dirty="0">
                <a:latin typeface="Gilroy Light" pitchFamily="50" charset="-52"/>
              </a:rPr>
              <a:t>Данный отчет доступен пользователям с ролью «Администрация», «Директор».</a:t>
            </a:r>
          </a:p>
          <a:p>
            <a:pPr marL="0" indent="0">
              <a:buNone/>
            </a:pPr>
            <a:r>
              <a:rPr lang="ru-RU" sz="1800" dirty="0">
                <a:latin typeface="Gilroy Light" pitchFamily="50" charset="-52"/>
              </a:rPr>
              <a:t>В качестве результата формируется отчет по количеству обучающихся, охваченных дополнительным образованием.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026A4ED7-297F-4C1B-B93A-04C4C2726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" t="15469" r="5682" b="15216"/>
          <a:stretch/>
        </p:blipFill>
        <p:spPr>
          <a:xfrm>
            <a:off x="179512" y="2492896"/>
            <a:ext cx="8855968" cy="36309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8C48202-D460-42C5-BCB6-E46D534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9" r="15048" b="26743"/>
          <a:stretch>
            <a:fillRect/>
          </a:stretch>
        </p:blipFill>
        <p:spPr>
          <a:xfrm>
            <a:off x="2051720" y="623731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61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ilroy">
      <a:majorFont>
        <a:latin typeface="Gilroy ExtraBold"/>
        <a:ea typeface=""/>
        <a:cs typeface=""/>
      </a:majorFont>
      <a:minorFont>
        <a:latin typeface="Gilroy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Николаенко_ААИ-2015.thmx</Template>
  <TotalTime>3462</TotalTime>
  <Words>646</Words>
  <Application>Microsoft Office PowerPoint</Application>
  <PresentationFormat>Экран (4:3)</PresentationFormat>
  <Paragraphs>108</Paragraphs>
  <Slides>23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Gilroy ExtraBold</vt:lpstr>
      <vt:lpstr>Gilroy SemiBold</vt:lpstr>
      <vt:lpstr>Gilroy Light</vt:lpstr>
      <vt:lpstr>Gilroy Bold</vt:lpstr>
      <vt:lpstr>Calibri</vt:lpstr>
      <vt:lpstr>Николаенко_ААИ-2015</vt:lpstr>
      <vt:lpstr>Слайд 1</vt:lpstr>
      <vt:lpstr>Предметная область</vt:lpstr>
      <vt:lpstr>Назначение сайта</vt:lpstr>
      <vt:lpstr>Слайд 4</vt:lpstr>
      <vt:lpstr>Роли в нашей команде</vt:lpstr>
      <vt:lpstr>Слайд 6</vt:lpstr>
      <vt:lpstr>Техническая реализация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Заключение</vt:lpstr>
      <vt:lpstr>Слайд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Денис Смиянов</cp:lastModifiedBy>
  <cp:revision>334</cp:revision>
  <cp:lastPrinted>2016-06-06T19:02:34Z</cp:lastPrinted>
  <dcterms:created xsi:type="dcterms:W3CDTF">2015-04-17T11:13:20Z</dcterms:created>
  <dcterms:modified xsi:type="dcterms:W3CDTF">2020-06-27T21:31:56Z</dcterms:modified>
</cp:coreProperties>
</file>